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85" r:id="rId2"/>
    <p:sldId id="259" r:id="rId3"/>
    <p:sldId id="287" r:id="rId4"/>
    <p:sldId id="288" r:id="rId5"/>
  </p:sldIdLst>
  <p:sldSz cx="9144000" cy="5143500" type="screen16x9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708D"/>
    <a:srgbClr val="1B996C"/>
    <a:srgbClr val="274457"/>
    <a:srgbClr val="235681"/>
    <a:srgbClr val="2275D0"/>
    <a:srgbClr val="0F553E"/>
    <a:srgbClr val="228665"/>
    <a:srgbClr val="335871"/>
    <a:srgbClr val="2A33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35" autoAdjust="0"/>
    <p:restoredTop sz="94660"/>
  </p:normalViewPr>
  <p:slideViewPr>
    <p:cSldViewPr>
      <p:cViewPr varScale="1">
        <p:scale>
          <a:sx n="139" d="100"/>
          <a:sy n="139" d="100"/>
        </p:scale>
        <p:origin x="1122" y="12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29838" cy="497126"/>
          </a:xfrm>
          <a:prstGeom prst="rect">
            <a:avLst/>
          </a:prstGeom>
        </p:spPr>
        <p:txBody>
          <a:bodyPr vert="horz" lIns="91989" tIns="45994" rIns="91989" bIns="4599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8" cy="497126"/>
          </a:xfrm>
          <a:prstGeom prst="rect">
            <a:avLst/>
          </a:prstGeom>
        </p:spPr>
        <p:txBody>
          <a:bodyPr vert="horz" lIns="91989" tIns="45994" rIns="91989" bIns="45994" rtlCol="0"/>
          <a:lstStyle>
            <a:lvl1pPr algn="r">
              <a:defRPr sz="1200"/>
            </a:lvl1pPr>
          </a:lstStyle>
          <a:p>
            <a:fld id="{CB217AF8-962D-4A1B-9523-51E0AF5824B7}" type="datetimeFigureOut">
              <a:rPr lang="ru-RU" smtClean="0"/>
              <a:pPr/>
              <a:t>09.09.2019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5088" y="744538"/>
            <a:ext cx="6630987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989" tIns="45994" rIns="91989" bIns="45994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22695"/>
            <a:ext cx="5408930" cy="4474131"/>
          </a:xfrm>
          <a:prstGeom prst="rect">
            <a:avLst/>
          </a:prstGeom>
        </p:spPr>
        <p:txBody>
          <a:bodyPr vert="horz" lIns="91989" tIns="45994" rIns="91989" bIns="45994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43662"/>
            <a:ext cx="2929838" cy="497126"/>
          </a:xfrm>
          <a:prstGeom prst="rect">
            <a:avLst/>
          </a:prstGeom>
        </p:spPr>
        <p:txBody>
          <a:bodyPr vert="horz" lIns="91989" tIns="45994" rIns="91989" bIns="4599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8" cy="497126"/>
          </a:xfrm>
          <a:prstGeom prst="rect">
            <a:avLst/>
          </a:prstGeom>
        </p:spPr>
        <p:txBody>
          <a:bodyPr vert="horz" lIns="91989" tIns="45994" rIns="91989" bIns="45994" rtlCol="0" anchor="b"/>
          <a:lstStyle>
            <a:lvl1pPr algn="r">
              <a:defRPr sz="1200"/>
            </a:lvl1pPr>
          </a:lstStyle>
          <a:p>
            <a:fld id="{E90AE9F4-9E7B-4D9D-A00E-D5FB250C976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17172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483518"/>
            <a:ext cx="3456384" cy="432048"/>
          </a:xfrm>
          <a:prstGeom prst="rect">
            <a:avLst/>
          </a:prstGeom>
          <a:ln>
            <a:solidFill>
              <a:srgbClr val="13708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Название компании (с указанием ОПФ) 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252695" y="476132"/>
            <a:ext cx="2627784" cy="432048"/>
          </a:xfrm>
          <a:prstGeom prst="rect">
            <a:avLst/>
          </a:prstGeom>
          <a:ln>
            <a:solidFill>
              <a:srgbClr val="13708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Дата создания компании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115616" y="4011910"/>
            <a:ext cx="2736304" cy="648072"/>
          </a:xfrm>
          <a:prstGeom prst="rect">
            <a:avLst/>
          </a:prstGeom>
          <a:ln>
            <a:solidFill>
              <a:srgbClr val="13708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Сайт компании</a:t>
            </a:r>
          </a:p>
          <a:p>
            <a:pPr algn="ctr"/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Сайт компании на иностранном языке  (если есть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4854159"/>
              </p:ext>
            </p:extLst>
          </p:nvPr>
        </p:nvGraphicFramePr>
        <p:xfrm>
          <a:off x="5148064" y="1051471"/>
          <a:ext cx="3732415" cy="1172891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6801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22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3168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Среднесписочная численность сотрудников (чел.)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708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Среднемесячная</a:t>
                      </a:r>
                      <a:r>
                        <a:rPr lang="ru-RU" sz="12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начисленная заработная плата (тыс. руб.)</a:t>
                      </a:r>
                      <a:endParaRPr lang="ru-RU" sz="1200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70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1205">
                <a:tc>
                  <a:txBody>
                    <a:bodyPr/>
                    <a:lstStyle/>
                    <a:p>
                      <a:endParaRPr lang="ru-RU" sz="1200" b="0" kern="120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b="0" kern="120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8" name="Таблица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0139859"/>
              </p:ext>
            </p:extLst>
          </p:nvPr>
        </p:nvGraphicFramePr>
        <p:xfrm>
          <a:off x="1115616" y="2737470"/>
          <a:ext cx="2736304" cy="1196712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6129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33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Страна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708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70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endParaRPr lang="ru-RU" sz="1200" b="0" kern="120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b="0" kern="120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1264">
                <a:tc>
                  <a:txBody>
                    <a:bodyPr/>
                    <a:lstStyle/>
                    <a:p>
                      <a:endParaRPr lang="ru-RU" sz="1200" b="0" kern="120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b="0" kern="120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1264">
                <a:tc>
                  <a:txBody>
                    <a:bodyPr/>
                    <a:lstStyle/>
                    <a:p>
                      <a:endParaRPr lang="ru-RU" sz="1200" b="0" kern="120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b="0" kern="120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461965" y="2399271"/>
            <a:ext cx="198842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Опыт экспортных поставок</a:t>
            </a:r>
          </a:p>
        </p:txBody>
      </p:sp>
      <p:graphicFrame>
        <p:nvGraphicFramePr>
          <p:cNvPr id="19" name="Таблица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8875107"/>
              </p:ext>
            </p:extLst>
          </p:nvPr>
        </p:nvGraphicFramePr>
        <p:xfrm>
          <a:off x="4642495" y="2859782"/>
          <a:ext cx="2016224" cy="1568192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0162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Указать язык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(количество сотрудников)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70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endParaRPr lang="ru-RU" sz="12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1264">
                <a:tc>
                  <a:txBody>
                    <a:bodyPr/>
                    <a:lstStyle/>
                    <a:p>
                      <a:endParaRPr lang="ru-RU" sz="12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1264">
                <a:tc>
                  <a:txBody>
                    <a:bodyPr/>
                    <a:lstStyle/>
                    <a:p>
                      <a:endParaRPr lang="ru-RU" sz="12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1264">
                <a:tc>
                  <a:txBody>
                    <a:bodyPr/>
                    <a:lstStyle/>
                    <a:p>
                      <a:endParaRPr lang="ru-RU" sz="12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0" name="Прямоугольник 19"/>
          <p:cNvSpPr/>
          <p:nvPr/>
        </p:nvSpPr>
        <p:spPr>
          <a:xfrm>
            <a:off x="4463480" y="2398117"/>
            <a:ext cx="24482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сотрудников, владеющих иностранными языками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Содержимое 5"/>
          <p:cNvSpPr txBox="1">
            <a:spLocks/>
          </p:cNvSpPr>
          <p:nvPr/>
        </p:nvSpPr>
        <p:spPr>
          <a:xfrm>
            <a:off x="6900125" y="2673684"/>
            <a:ext cx="1691680" cy="720080"/>
          </a:xfrm>
          <a:prstGeom prst="rect">
            <a:avLst/>
          </a:prstGeom>
          <a:ln>
            <a:solidFill>
              <a:srgbClr val="13708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R="0" lvl="0" indent="-342900" algn="ctr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производственной площадки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884368" y="82167"/>
            <a:ext cx="93487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dirty="0" smtClean="0">
                <a:latin typeface="Trebuchet MS" pitchFamily="34" charset="0"/>
              </a:rPr>
              <a:t>Приложение</a:t>
            </a:r>
            <a:endParaRPr lang="ru-RU" sz="1000" dirty="0"/>
          </a:p>
        </p:txBody>
      </p:sp>
      <p:sp>
        <p:nvSpPr>
          <p:cNvPr id="12" name="Содержимое 5"/>
          <p:cNvSpPr txBox="1">
            <a:spLocks/>
          </p:cNvSpPr>
          <p:nvPr/>
        </p:nvSpPr>
        <p:spPr>
          <a:xfrm>
            <a:off x="6911750" y="3620902"/>
            <a:ext cx="1691680" cy="1039080"/>
          </a:xfrm>
          <a:prstGeom prst="rect">
            <a:avLst/>
          </a:prstGeom>
          <a:ln>
            <a:solidFill>
              <a:srgbClr val="13708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R="0" lvl="0" indent="-342900" algn="ctr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Бизнес миссия</a:t>
            </a:r>
          </a:p>
          <a:p>
            <a:pPr marR="0" lvl="0" indent="-342900" algn="ctr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1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9353911"/>
              </p:ext>
            </p:extLst>
          </p:nvPr>
        </p:nvGraphicFramePr>
        <p:xfrm>
          <a:off x="1128113" y="928245"/>
          <a:ext cx="3443887" cy="13658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1147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63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6394">
                  <a:extLst>
                    <a:ext uri="{9D8B030D-6E8A-4147-A177-3AD203B41FA5}">
                      <a16:colId xmlns:a16="http://schemas.microsoft.com/office/drawing/2014/main" val="3182942490"/>
                    </a:ext>
                  </a:extLst>
                </a:gridCol>
                <a:gridCol w="776394">
                  <a:extLst>
                    <a:ext uri="{9D8B030D-6E8A-4147-A177-3AD203B41FA5}">
                      <a16:colId xmlns:a16="http://schemas.microsoft.com/office/drawing/2014/main" val="139921836"/>
                    </a:ext>
                  </a:extLst>
                </a:gridCol>
              </a:tblGrid>
              <a:tr h="360040"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Выручка, млн. руб.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708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 smtClean="0">
                        <a:latin typeface="Trebuchet MS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708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 smtClean="0">
                        <a:latin typeface="Trebuchet MS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708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 smtClean="0">
                        <a:latin typeface="Trebuchet MS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70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endParaRPr lang="ru-RU" sz="1200" b="0" kern="120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2017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2018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 мес. 2019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12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Всего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b="0" kern="120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b="0" kern="120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b="0" kern="120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12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Экспорт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b="0" kern="120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b="0" kern="120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b="0" kern="120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4170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5"/>
          <p:cNvSpPr txBox="1">
            <a:spLocks/>
          </p:cNvSpPr>
          <p:nvPr/>
        </p:nvSpPr>
        <p:spPr>
          <a:xfrm>
            <a:off x="1043608" y="1419622"/>
            <a:ext cx="7632848" cy="720079"/>
          </a:xfrm>
          <a:prstGeom prst="rect">
            <a:avLst/>
          </a:prstGeom>
          <a:ln>
            <a:solidFill>
              <a:srgbClr val="1B996C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R="0" indent="-342900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Наименование товара, который будет представлен в бизнес-миссии</a:t>
            </a:r>
          </a:p>
          <a:p>
            <a:pPr marL="342900" marR="0" indent="-342900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marR="0" indent="-342900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3707904" y="2283718"/>
            <a:ext cx="2304256" cy="2448272"/>
            <a:chOff x="5868144" y="1779662"/>
            <a:chExt cx="2304256" cy="2448272"/>
          </a:xfrm>
        </p:grpSpPr>
        <p:sp>
          <p:nvSpPr>
            <p:cNvPr id="5" name="Содержимое 5"/>
            <p:cNvSpPr txBox="1">
              <a:spLocks/>
            </p:cNvSpPr>
            <p:nvPr/>
          </p:nvSpPr>
          <p:spPr>
            <a:xfrm>
              <a:off x="5868144" y="1779662"/>
              <a:ext cx="2304256" cy="1944216"/>
            </a:xfrm>
            <a:prstGeom prst="rect">
              <a:avLst/>
            </a:prstGeom>
            <a:ln>
              <a:solidFill>
                <a:srgbClr val="1B996C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horz" lIns="91440" tIns="45720" rIns="91440" bIns="45720" rtlCol="0">
              <a:norm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ru-RU" sz="1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dk1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5868144" y="3723878"/>
              <a:ext cx="2304256" cy="504056"/>
            </a:xfrm>
            <a:prstGeom prst="rect">
              <a:avLst/>
            </a:prstGeom>
            <a:ln>
              <a:solidFill>
                <a:srgbClr val="1B996C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Фото упаковки товара</a:t>
              </a:r>
              <a:endParaRPr lang="ru-RU" sz="1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8" name="Группа 7"/>
          <p:cNvGrpSpPr/>
          <p:nvPr/>
        </p:nvGrpSpPr>
        <p:grpSpPr>
          <a:xfrm>
            <a:off x="6372200" y="2283718"/>
            <a:ext cx="2304256" cy="2448272"/>
            <a:chOff x="5868144" y="1779662"/>
            <a:chExt cx="2304256" cy="2448272"/>
          </a:xfrm>
        </p:grpSpPr>
        <p:sp>
          <p:nvSpPr>
            <p:cNvPr id="9" name="Содержимое 5"/>
            <p:cNvSpPr txBox="1">
              <a:spLocks/>
            </p:cNvSpPr>
            <p:nvPr/>
          </p:nvSpPr>
          <p:spPr>
            <a:xfrm>
              <a:off x="5868144" y="1779662"/>
              <a:ext cx="2304256" cy="1944216"/>
            </a:xfrm>
            <a:prstGeom prst="rect">
              <a:avLst/>
            </a:prstGeom>
            <a:ln>
              <a:solidFill>
                <a:srgbClr val="1B996C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horz" lIns="91440" tIns="45720" rIns="91440" bIns="45720" rtlCol="0">
              <a:norm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ru-RU" sz="1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dk1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5868144" y="3723878"/>
              <a:ext cx="2304256" cy="504056"/>
            </a:xfrm>
            <a:prstGeom prst="rect">
              <a:avLst/>
            </a:prstGeom>
            <a:ln>
              <a:solidFill>
                <a:srgbClr val="1B996C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Фото упаковки товара на иностранном языке, если есть</a:t>
              </a:r>
              <a:endParaRPr lang="ru-RU" sz="1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 rot="19481649">
            <a:off x="4158578" y="3089709"/>
            <a:ext cx="145103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Место для фотографии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 rot="19296016">
            <a:off x="6281330" y="3130724"/>
            <a:ext cx="256660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Место для фотографии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6" name="Группа 15"/>
          <p:cNvGrpSpPr/>
          <p:nvPr/>
        </p:nvGrpSpPr>
        <p:grpSpPr>
          <a:xfrm>
            <a:off x="1043608" y="2283718"/>
            <a:ext cx="2304256" cy="2448272"/>
            <a:chOff x="5868144" y="1779662"/>
            <a:chExt cx="2304256" cy="2448272"/>
          </a:xfrm>
        </p:grpSpPr>
        <p:sp>
          <p:nvSpPr>
            <p:cNvPr id="17" name="Содержимое 5"/>
            <p:cNvSpPr txBox="1">
              <a:spLocks/>
            </p:cNvSpPr>
            <p:nvPr/>
          </p:nvSpPr>
          <p:spPr>
            <a:xfrm>
              <a:off x="5868144" y="1779662"/>
              <a:ext cx="2304256" cy="1944216"/>
            </a:xfrm>
            <a:prstGeom prst="rect">
              <a:avLst/>
            </a:prstGeom>
            <a:ln>
              <a:solidFill>
                <a:srgbClr val="1B996C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horz" lIns="91440" tIns="45720" rIns="91440" bIns="45720" rtlCol="0">
              <a:norm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ru-RU" sz="1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dk1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5868144" y="3723878"/>
              <a:ext cx="2304256" cy="504056"/>
            </a:xfrm>
            <a:prstGeom prst="rect">
              <a:avLst/>
            </a:prstGeom>
            <a:ln>
              <a:solidFill>
                <a:srgbClr val="1B996C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Фото товара</a:t>
              </a:r>
              <a:endParaRPr lang="ru-RU" sz="1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9" name="Прямоугольник 18"/>
          <p:cNvSpPr/>
          <p:nvPr/>
        </p:nvSpPr>
        <p:spPr>
          <a:xfrm rot="19298806">
            <a:off x="1463179" y="3135849"/>
            <a:ext cx="145103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Место для фотографии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110379" y="483518"/>
            <a:ext cx="3566077" cy="792088"/>
          </a:xfrm>
          <a:prstGeom prst="rect">
            <a:avLst/>
          </a:prstGeom>
          <a:ln>
            <a:solidFill>
              <a:srgbClr val="1B996C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indent="-342900">
              <a:spcBef>
                <a:spcPct val="20000"/>
              </a:spcBef>
              <a:defRPr/>
            </a:pPr>
            <a:endParaRPr lang="ru-RU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342900">
              <a:spcBef>
                <a:spcPct val="20000"/>
              </a:spcBef>
              <a:defRPr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уникальности и конкурентных преимуществ товара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ru-RU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043608" y="483518"/>
            <a:ext cx="3926117" cy="792088"/>
          </a:xfrm>
          <a:prstGeom prst="rect">
            <a:avLst/>
          </a:prstGeom>
          <a:ln>
            <a:solidFill>
              <a:srgbClr val="1B996C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indent="-342900">
              <a:spcBef>
                <a:spcPct val="20000"/>
              </a:spcBef>
              <a:defRPr/>
            </a:pPr>
            <a:endParaRPr lang="ru-RU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342900">
              <a:spcBef>
                <a:spcPct val="20000"/>
              </a:spcBef>
              <a:defRPr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наличии сертификатов/лицензий, в т.ч. в иностранных государствах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ru-RU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Таблица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0268494"/>
              </p:ext>
            </p:extLst>
          </p:nvPr>
        </p:nvGraphicFramePr>
        <p:xfrm>
          <a:off x="1259632" y="555526"/>
          <a:ext cx="7200800" cy="192024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4002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002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002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40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noProof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Информация о потенциальных партнёрах компании в стране, где будет проходить бизнес-миссия</a:t>
                      </a:r>
                    </a:p>
                    <a:p>
                      <a:endParaRPr lang="ru-RU" sz="1200" b="0" kern="120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708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02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Категория (потребитель/дистрибьютор/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поставщик)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Сайт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2028">
                <a:tc>
                  <a:txBody>
                    <a:bodyPr/>
                    <a:lstStyle/>
                    <a:p>
                      <a:endParaRPr lang="ru-RU" sz="1200" b="0" kern="120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b="0" kern="120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b="0" kern="120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2028">
                <a:tc>
                  <a:txBody>
                    <a:bodyPr/>
                    <a:lstStyle/>
                    <a:p>
                      <a:endParaRPr lang="ru-RU" sz="1200" b="0" kern="120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b="0" kern="120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b="0" kern="120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2028">
                <a:tc>
                  <a:txBody>
                    <a:bodyPr/>
                    <a:lstStyle/>
                    <a:p>
                      <a:endParaRPr lang="ru-RU" sz="1200" b="0" kern="120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b="0" kern="120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b="0" kern="120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280" y="3641440"/>
            <a:ext cx="1095752" cy="10692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1259632" y="3723878"/>
            <a:ext cx="5040560" cy="792088"/>
          </a:xfrm>
          <a:prstGeom prst="rect">
            <a:avLst/>
          </a:prstGeom>
          <a:ln>
            <a:solidFill>
              <a:srgbClr val="13708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indent="-342900">
              <a:spcBef>
                <a:spcPct val="20000"/>
              </a:spcBef>
              <a:defRPr/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Задачи, планируемые для решения во время выездного мероприятия 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5964057"/>
              </p:ext>
            </p:extLst>
          </p:nvPr>
        </p:nvGraphicFramePr>
        <p:xfrm>
          <a:off x="1259632" y="2475766"/>
          <a:ext cx="7200800" cy="100584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4002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002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002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4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noProof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Информация о соглашениях, планируемых к подписанию в рамках бизнес-миссии</a:t>
                      </a:r>
                    </a:p>
                    <a:p>
                      <a:pPr algn="ctr"/>
                      <a:endParaRPr lang="ru-RU" sz="1200" b="0" kern="120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708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028">
                <a:tc>
                  <a:txBody>
                    <a:bodyPr/>
                    <a:lstStyle/>
                    <a:p>
                      <a:pPr algn="ctr"/>
                      <a:endParaRPr lang="ru-RU" sz="1200" b="0" kern="120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0" kern="120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0" kern="120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2028">
                <a:tc>
                  <a:txBody>
                    <a:bodyPr/>
                    <a:lstStyle/>
                    <a:p>
                      <a:pPr algn="ctr"/>
                      <a:endParaRPr lang="ru-RU" sz="1200" b="0" kern="120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0" kern="120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0" kern="120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0232" y="3219822"/>
            <a:ext cx="1527800" cy="1490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5" name="Группа 4"/>
          <p:cNvGrpSpPr/>
          <p:nvPr/>
        </p:nvGrpSpPr>
        <p:grpSpPr>
          <a:xfrm>
            <a:off x="1475656" y="627534"/>
            <a:ext cx="4896544" cy="2736304"/>
            <a:chOff x="5868144" y="1779662"/>
            <a:chExt cx="2304256" cy="2522462"/>
          </a:xfrm>
        </p:grpSpPr>
        <p:sp>
          <p:nvSpPr>
            <p:cNvPr id="6" name="Содержимое 5"/>
            <p:cNvSpPr txBox="1">
              <a:spLocks/>
            </p:cNvSpPr>
            <p:nvPr/>
          </p:nvSpPr>
          <p:spPr>
            <a:xfrm>
              <a:off x="5868144" y="1779662"/>
              <a:ext cx="2304256" cy="1944216"/>
            </a:xfrm>
            <a:prstGeom prst="rect">
              <a:avLst/>
            </a:prstGeom>
            <a:ln>
              <a:solidFill>
                <a:srgbClr val="13708D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horz" lIns="91440" tIns="45720" rIns="91440" bIns="45720" rtlCol="0">
              <a:norm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ru-RU" sz="1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dk1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5868144" y="3723878"/>
              <a:ext cx="2304256" cy="578246"/>
            </a:xfrm>
            <a:prstGeom prst="rect">
              <a:avLst/>
            </a:prstGeom>
            <a:ln>
              <a:solidFill>
                <a:srgbClr val="13708D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ФИО и должность сотрудника компании, который поедет на выставку</a:t>
              </a:r>
              <a:endParaRPr lang="ru-RU" sz="1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 rot="19195280">
            <a:off x="1415528" y="1523109"/>
            <a:ext cx="22188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Место для фотографии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одержимое 5"/>
          <p:cNvSpPr txBox="1">
            <a:spLocks/>
          </p:cNvSpPr>
          <p:nvPr/>
        </p:nvSpPr>
        <p:spPr>
          <a:xfrm>
            <a:off x="1475656" y="3723878"/>
            <a:ext cx="4896544" cy="648072"/>
          </a:xfrm>
          <a:prstGeom prst="rect">
            <a:avLst/>
          </a:prstGeom>
          <a:ln>
            <a:solidFill>
              <a:srgbClr val="13708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R="0" lvl="0" indent="-342900" algn="ctr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ru-RU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indent="-342900" algn="ctr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Контакты (телефон,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эл.почта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сотрудника компании, </a:t>
            </a:r>
          </a:p>
          <a:p>
            <a:pPr marR="0" lvl="0" indent="-342900" algn="ctr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ответственного за участие в выставке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1577</TotalTime>
  <Words>200</Words>
  <Application>Microsoft Office PowerPoint</Application>
  <PresentationFormat>Экран (16:9)</PresentationFormat>
  <Paragraphs>57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Times New Roman</vt:lpstr>
      <vt:lpstr>Trebuchet MS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Урбанова Анастасия Викторовна</cp:lastModifiedBy>
  <cp:revision>189</cp:revision>
  <cp:lastPrinted>2018-04-03T02:52:02Z</cp:lastPrinted>
  <dcterms:created xsi:type="dcterms:W3CDTF">2016-05-04T04:20:54Z</dcterms:created>
  <dcterms:modified xsi:type="dcterms:W3CDTF">2019-09-09T03:58:06Z</dcterms:modified>
</cp:coreProperties>
</file>